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304" r:id="rId3"/>
    <p:sldId id="262" r:id="rId4"/>
    <p:sldId id="303" r:id="rId5"/>
    <p:sldId id="287" r:id="rId6"/>
    <p:sldId id="310" r:id="rId7"/>
    <p:sldId id="305" r:id="rId8"/>
    <p:sldId id="288" r:id="rId9"/>
    <p:sldId id="289" r:id="rId10"/>
    <p:sldId id="311" r:id="rId11"/>
    <p:sldId id="274" r:id="rId12"/>
    <p:sldId id="28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832" autoAdjust="0"/>
  </p:normalViewPr>
  <p:slideViewPr>
    <p:cSldViewPr>
      <p:cViewPr>
        <p:scale>
          <a:sx n="59" d="100"/>
          <a:sy n="59" d="100"/>
        </p:scale>
        <p:origin x="-1686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Xqvykv5vfEi1zpyF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PSK Online lecture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Chapter 2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Material research and E-Material Management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Mr.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457200"/>
            <a:ext cx="838200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Benefits of Standardization:-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859340"/>
            <a:ext cx="8458200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sz="2400" b="1" dirty="0" smtClean="0"/>
              <a:t>Represent Quality </a:t>
            </a:r>
            <a:endParaRPr lang="en-US" sz="2400" dirty="0" smtClean="0"/>
          </a:p>
          <a:p>
            <a:pPr lvl="0">
              <a:buFont typeface="Wingdings" pitchFamily="2" charset="2"/>
              <a:buChar char="v"/>
            </a:pPr>
            <a:r>
              <a:rPr lang="en-US" sz="2400" b="1" dirty="0" smtClean="0"/>
              <a:t>Cost efficiency</a:t>
            </a:r>
            <a:endParaRPr lang="en-US" sz="2400" dirty="0" smtClean="0"/>
          </a:p>
          <a:p>
            <a:pPr lvl="0">
              <a:buFont typeface="Wingdings" pitchFamily="2" charset="2"/>
              <a:buChar char="v"/>
            </a:pPr>
            <a:r>
              <a:rPr lang="en-US" sz="2400" b="1" dirty="0" smtClean="0"/>
              <a:t>Company Branding</a:t>
            </a:r>
            <a:endParaRPr lang="en-US" sz="2400" dirty="0" smtClean="0"/>
          </a:p>
          <a:p>
            <a:pPr lvl="0">
              <a:buFont typeface="Wingdings" pitchFamily="2" charset="2"/>
              <a:buChar char="v"/>
            </a:pPr>
            <a:r>
              <a:rPr lang="en-US" sz="2400" b="1" dirty="0" smtClean="0"/>
              <a:t>Market potential</a:t>
            </a:r>
            <a:endParaRPr lang="en-US" sz="2400" dirty="0" smtClean="0"/>
          </a:p>
          <a:p>
            <a:pPr lvl="0">
              <a:buFont typeface="Wingdings" pitchFamily="2" charset="2"/>
              <a:buChar char="v"/>
            </a:pPr>
            <a:r>
              <a:rPr lang="en-US" sz="2400" b="1" dirty="0" smtClean="0"/>
              <a:t>Increase buying of products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build="allAtOnce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2987 0.22197 C -0.73039 0.21573 -0.73195 0.20948 -0.7316 0.20324 C -0.73039 0.1859 -0.70956 0.18636 -0.70001 0.18451 C -0.68351 0.18613 -0.67136 0.18706 -0.65608 0.19376 C -0.64237 0.20879 -0.62779 0.22567 -0.61581 0.24301 C -0.59949 0.26659 -0.58855 0.29318 -0.57188 0.31538 C -0.56355 0.33758 -0.5547 0.35029 -0.54567 0.37133 C -0.54341 0.37642 -0.54254 0.38266 -0.54029 0.38775 C -0.5297 0.41226 -0.51511 0.43422 -0.50348 0.45781 C -0.49567 0.47353 -0.48456 0.49365 -0.47015 0.49989 C -0.4606 0.50405 -0.44862 0.50428 -0.43855 0.50706 C -0.42466 0.4955 -0.42292 0.48278 -0.41754 0.46266 C -0.40695 0.42359 -0.39879 0.38359 -0.38595 0.34567 C -0.38542 0.32787 -0.38681 0.3096 -0.38421 0.29203 C -0.37883 0.25434 -0.3665 0.23561 -0.35261 0.20555 C -0.34636 0.19214 -0.3422 0.1785 -0.32987 0.17295 C -0.3139 0.17804 -0.3165 0.19792 -0.31233 0.21735 C -0.30643 0.2444 -0.2948 0.27353 -0.28595 0.29896 C -0.27518 0.32972 -0.26372 0.35977 -0.25261 0.39006 C -0.22935 0.45318 -0.20365 0.52833 -0.15435 0.5607 C -0.14619 0.55769 -0.13785 0.55561 -0.12987 0.55145 C -0.12171 0.54729 -0.11563 0.53411 -0.10869 0.5281 C -0.09931 0.51977 -0.08872 0.51446 -0.079 0.50706 C -0.07188 0.49388 -0.06633 0.47908 -0.05782 0.46729 C -0.04619 0.4511 -0.0382 0.44278 -0.02796 0.42289 C -0.0257 0.41318 -0.02258 0.40763 -0.02101 0.39723 C -0.02119 0.39422 -0.02657 0.33827 -0.02275 0.32463 C -0.01997 0.31515 -0.0139 0.30798 -0.01042 0.29896 C -0.00921 0.29203 -0.00869 0.28463 -0.00695 0.27792 C -0.00417 0.26729 0.00954 0.24694 0.01579 0.23815 C 0.01527 0.23353 0.01631 0.22798 0.01405 0.22428 C 0.01128 0.21966 0.00277 0.21758 -0.00174 0.2148 C -0.00765 0.2111 -0.01338 0.20717 -0.01928 0.20324 C -0.03265 0.20555 -0.04654 0.20532 -0.05956 0.21018 C -0.06615 0.21249 -0.07067 0.22128 -0.07709 0.22428 C -0.10209 0.23631 -0.08976 0.23168 -0.11407 0.23815 C -0.13473 0.25688 -0.14306 0.2592 -0.16841 0.26174 C -0.18126 0.26567 -0.19376 0.27214 -0.20695 0.2733 C -0.2264 0.27492 -0.26372 0.2659 -0.28421 0.26174 C -0.3066 0.24972 -0.33056 0.24209 -0.35088 0.22428 C -0.3691 0.20833 -0.38299 0.18382 -0.39827 0.16347 C -0.40435 0.15538 -0.40938 0.14544 -0.41581 0.13758 C -0.41997 0.13295 -0.42588 0.1311 -0.42987 0.12602 C -0.43595 0.11839 -0.44046 0.10914 -0.44567 0.10035 C -0.44931 0.09434 -0.45608 0.08162 -0.45608 0.08162 C -0.4573 0.07631 -0.45834 0.07076 -0.45956 0.06544 C -0.46181 0.05596 -0.46667 0.03723 -0.46667 0.03723 C -0.46876 0.01781 -0.47136 -0.00601 -0.45956 -0.02104 C -0.44792 -0.05225 -0.45608 -0.04416 -0.44202 -0.05387 C -0.43456 -0.07121 -0.43282 -0.08 -0.41754 -0.08416 C -0.38942 -0.10127 -0.38178 -0.09826 -0.3474 -0.10057 C -0.31754 -0.09919 -0.30088 -0.10034 -0.27362 -0.09341 C -0.25591 -0.08878 -0.2389 -0.08115 -0.22101 -0.07722 C -0.21407 -0.07329 -0.2066 -0.07052 -0.20001 -0.06543 C -0.17709 -0.04763 -0.20226 -0.05757 -0.18421 -0.05156 C -0.17292 -0.04393 -0.17345 -0.03722 -0.16841 -0.02104 C -0.1731 0.01688 -0.17466 0.01758 -0.19289 0.05133 C -0.19532 0.05596 -0.20035 0.05665 -0.20348 0.06058 C -0.20921 0.06775 -0.2132 0.07746 -0.21928 0.08417 C -0.23508 0.10128 -0.25886 0.09781 -0.279 0.10266 C -0.32206 0.12602 -0.37188 0.12394 -0.41754 0.12602 C -0.44914 0.12532 -0.48074 0.12509 -0.51233 0.1237 C -0.51876 0.12347 -0.52553 0.12394 -0.5316 0.12139 C -0.54428 0.11607 -0.55574 0.0985 -0.56494 0.08648 C -0.57067 0.07099 -0.57345 0.05573 -0.579 0.03977 C -0.57831 0.02659 -0.57935 0.01295 -0.57709 -2.13873E-6 C -0.5764 -0.00439 -0.57188 -0.00578 -0.57015 -0.00948 C -0.5665 -0.01757 -0.56476 -0.02682 -0.56129 -0.03514 C -0.55365 -0.05364 -0.53994 -0.07306 -0.52796 -0.08647 C -0.51181 -0.1045 -0.49202 -0.11237 -0.47535 -0.12855 C -0.4724 -0.13549 -0.47154 -0.14497 -0.46667 -0.14959 C -0.46025 -0.15583 -0.45122 -0.15491 -0.44376 -0.15884 C -0.4316 -0.16508 -0.42345 -0.17502 -0.41042 -0.17988 C -0.39636 -0.17757 -0.38108 -0.18127 -0.36841 -0.17294 C -0.34046 -0.15445 -0.35713 -0.16393 -0.31754 -0.14728 C -0.30938 -0.13872 -0.30209 -0.12809 -0.29289 -0.12161 C -0.26702 -0.10335 -0.23525 -0.09988 -0.21042 -0.07722 C -0.16963 -0.04 -0.14167 0.01064 -0.10695 0.05596 C -0.10226 0.07654 -0.09584 0.09619 -0.09115 0.11677 C -0.08334 0.15052 -0.08647 0.15237 -0.07362 0.17758 C -0.06963 0.1933 -0.06598 0.20787 -0.05956 0.22197 C -0.05765 0.23168 -0.05904 0.23769 -0.0474 0.22891 C -0.04584 0.22775 -0.04619 0.22428 -0.04567 0.22197 C -0.03976 0.19122 -0.04549 0.21018 -0.03508 0.1822 C -0.0297 0.1311 -0.03838 0.18844 -0.02796 0.15862 C -0.01424 0.11954 -0.03282 0.14914 -0.01233 0.12139 C -0.00817 0.10544 -0.00556 0.08972 -5.55556E-6 0.07469 C 0.00364 0.05018 -5.55556E-6 0.02498 -5.55556E-6 -2.13873E-6 " pathEditMode="relative" ptsTypes="fffffffffffffffffff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0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685800" y="762000"/>
            <a:ext cx="7772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Attendance Link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hlinkClick r:id="rId3"/>
              </a:rPr>
              <a:t>https://forms.gle/Xqvykv5vfEi1zpyF7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(Mention date at last point)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378565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Total 6 questions as follow..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Material Research :-2 Questions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E-material              :-2 Questions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Codification          :- 1 Question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Standardization     :-  1 Question</a:t>
            </a:r>
          </a:p>
          <a:p>
            <a:pPr algn="ctr"/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381000" y="457200"/>
            <a:ext cx="838200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Q.</a:t>
            </a:r>
            <a:r>
              <a:rPr lang="en-US" sz="2400" b="1" dirty="0" smtClean="0">
                <a:latin typeface="+mj-lt"/>
                <a:cs typeface="Aharoni" pitchFamily="2" charset="-79"/>
              </a:rPr>
              <a:t>6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:- Explain </a:t>
            </a:r>
            <a:r>
              <a:rPr lang="en-US" sz="2400" b="1" dirty="0" smtClean="0"/>
              <a:t>“Standardization &amp; Benefits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066800"/>
            <a:ext cx="8382000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 </a:t>
            </a:r>
            <a:endParaRPr lang="en-US" sz="2400" dirty="0" smtClean="0"/>
          </a:p>
          <a:p>
            <a:r>
              <a:rPr lang="en-US" sz="2400" dirty="0" smtClean="0"/>
              <a:t>Meaning: - It is process to assign and develop a specific standards of the products.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3124200"/>
            <a:ext cx="8534400" cy="11079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It is the process of establishing standards or units of measure by which extent, quality, quantity, value, performance etc.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4648200"/>
            <a:ext cx="7924800" cy="169277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The aim of standardisation should be have uniform standard for similar items.</a:t>
            </a:r>
            <a:endParaRPr lang="en-US" sz="2400" dirty="0" smtClean="0"/>
          </a:p>
          <a:p>
            <a:r>
              <a:rPr lang="en-IN" sz="2400" dirty="0" smtClean="0"/>
              <a:t>  For example</a:t>
            </a:r>
            <a:r>
              <a:rPr lang="en-US" sz="2400" dirty="0" smtClean="0"/>
              <a:t> ISI Mark ( Indian Standard Institution)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457200"/>
            <a:ext cx="838200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Benefits of Standardization:-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859340"/>
            <a:ext cx="8458200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sz="2400" b="1" dirty="0" smtClean="0"/>
              <a:t>Represent Quality </a:t>
            </a:r>
            <a:endParaRPr lang="en-US" sz="2400" dirty="0" smtClean="0"/>
          </a:p>
          <a:p>
            <a:pPr lvl="0">
              <a:buFont typeface="Wingdings" pitchFamily="2" charset="2"/>
              <a:buChar char="v"/>
            </a:pPr>
            <a:r>
              <a:rPr lang="en-US" sz="2400" b="1" dirty="0" smtClean="0"/>
              <a:t>Cost efficiency</a:t>
            </a:r>
            <a:endParaRPr lang="en-US" sz="2400" dirty="0" smtClean="0"/>
          </a:p>
          <a:p>
            <a:pPr lvl="0">
              <a:buFont typeface="Wingdings" pitchFamily="2" charset="2"/>
              <a:buChar char="v"/>
            </a:pPr>
            <a:r>
              <a:rPr lang="en-US" sz="2400" b="1" dirty="0" smtClean="0"/>
              <a:t>Company Branding</a:t>
            </a:r>
            <a:endParaRPr lang="en-US" sz="2400" dirty="0" smtClean="0"/>
          </a:p>
          <a:p>
            <a:pPr lvl="0">
              <a:buFont typeface="Wingdings" pitchFamily="2" charset="2"/>
              <a:buChar char="v"/>
            </a:pPr>
            <a:r>
              <a:rPr lang="en-US" sz="2400" b="1" dirty="0" smtClean="0"/>
              <a:t>Market potential</a:t>
            </a:r>
            <a:endParaRPr lang="en-US" sz="2400" dirty="0" smtClean="0"/>
          </a:p>
          <a:p>
            <a:pPr lvl="0">
              <a:buFont typeface="Wingdings" pitchFamily="2" charset="2"/>
              <a:buChar char="v"/>
            </a:pPr>
            <a:r>
              <a:rPr lang="en-US" sz="2400" b="1" dirty="0" smtClean="0"/>
              <a:t>Increase buying of products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build="allAtOnce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2" indent="-514350">
              <a:buFontTx/>
              <a:buAutoNum type="arabicPeriod"/>
            </a:pPr>
            <a:r>
              <a:rPr lang="en-US" sz="2800" b="1" dirty="0" smtClean="0">
                <a:solidFill>
                  <a:srgbClr val="FFFF00"/>
                </a:solidFill>
              </a:rPr>
              <a:t>Represent Quality :-</a:t>
            </a:r>
          </a:p>
          <a:p>
            <a:pPr marL="514350" lvl="2" indent="-514350"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Standardization provides specific technical and quality assurance  of the products   </a:t>
            </a:r>
          </a:p>
          <a:p>
            <a:pPr marL="514350" lvl="2" indent="-514350">
              <a:buFont typeface="Wingdings" pitchFamily="2" charset="2"/>
              <a:buChar char="Ø"/>
            </a:pPr>
            <a:r>
              <a:rPr lang="en-IN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is the process of establishing standards or units of measure by which extent, quality, quantity, value, performance etc.</a:t>
            </a:r>
          </a:p>
          <a:p>
            <a:pPr marL="514350" lvl="2" indent="-514350">
              <a:buFont typeface="Wingdings" pitchFamily="2" charset="2"/>
              <a:buChar char="Ø"/>
            </a:pPr>
            <a:r>
              <a:rPr lang="en-IN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ISI mark </a:t>
            </a: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lvl="2" indent="-514350"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457200" y="1524000"/>
            <a:ext cx="8686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2" indent="-514350"/>
            <a:r>
              <a:rPr lang="en-US" sz="2800" b="1" dirty="0" smtClean="0">
                <a:solidFill>
                  <a:schemeClr val="bg1"/>
                </a:solidFill>
              </a:rPr>
              <a:t>2. </a:t>
            </a:r>
            <a:r>
              <a:rPr lang="en-US" sz="2800" b="1" dirty="0" smtClean="0">
                <a:solidFill>
                  <a:srgbClr val="FFFF00"/>
                </a:solidFill>
              </a:rPr>
              <a:t>Cost efficiency:-</a:t>
            </a:r>
          </a:p>
          <a:p>
            <a:pPr marL="514350" lvl="2" indent="-514350"/>
            <a:r>
              <a:rPr lang="en-US" sz="2800" b="1" dirty="0" smtClean="0">
                <a:solidFill>
                  <a:schemeClr val="bg1"/>
                </a:solidFill>
              </a:rPr>
              <a:t>In a competitive market with the uniformity of standard  quality  of product i. e.  electro-technical  product and services.</a:t>
            </a:r>
          </a:p>
          <a:p>
            <a:pPr marL="514350" lvl="2" indent="-514350"/>
            <a:r>
              <a:rPr lang="en-US" sz="2800" b="1" dirty="0" smtClean="0">
                <a:solidFill>
                  <a:schemeClr val="bg1"/>
                </a:solidFill>
              </a:rPr>
              <a:t>Manufacturing and R&amp; D activities are helpful to cost efficiency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2" indent="-514350"/>
            <a:r>
              <a:rPr lang="en-US" sz="2800" b="1" dirty="0" smtClean="0">
                <a:solidFill>
                  <a:srgbClr val="FFFF00"/>
                </a:solidFill>
              </a:rPr>
              <a:t>3. Company Branding :-</a:t>
            </a:r>
          </a:p>
          <a:p>
            <a:pPr marL="514350" lvl="2" indent="-514350"/>
            <a:endParaRPr lang="en-US" sz="2800" b="1" dirty="0" smtClean="0">
              <a:solidFill>
                <a:srgbClr val="FFFF00"/>
              </a:solidFill>
            </a:endParaRPr>
          </a:p>
          <a:p>
            <a:pPr marL="514350" lvl="2" indent="-514350"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Company provide best quality of the product as per the direction of standardization .</a:t>
            </a:r>
          </a:p>
          <a:p>
            <a:pPr marL="514350" lvl="2" indent="-514350"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Create positive image about product quality in the mind of customers.</a:t>
            </a:r>
          </a:p>
          <a:p>
            <a:pPr marL="514350" lvl="2" indent="-514350"/>
            <a:r>
              <a:rPr lang="en-US" sz="2800" dirty="0" smtClean="0">
                <a:solidFill>
                  <a:schemeClr val="bg1"/>
                </a:solidFill>
              </a:rPr>
              <a:t> </a:t>
            </a: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4.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Market potential:-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Standardization create distinct image and reputation in the competitive market.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helps to increase sales in the market  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is powerful marketing tools for technical and financial goals </a:t>
            </a:r>
          </a:p>
          <a:p>
            <a:pPr marL="0" lvl="2"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447800" y="381000"/>
            <a:ext cx="6553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5.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Increase buying of products:-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is guarantee about quality of the market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Customers are confidence about technical and other features of products</a:t>
            </a:r>
          </a:p>
          <a:p>
            <a:pPr marL="0" lvl="2"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Customers are having trust on standardization </a:t>
            </a: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example ISI mark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</TotalTime>
  <Words>343</Words>
  <Application>Microsoft Office PowerPoint</Application>
  <PresentationFormat>On-screen Show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89</cp:revision>
  <dcterms:created xsi:type="dcterms:W3CDTF">2020-06-02T07:05:21Z</dcterms:created>
  <dcterms:modified xsi:type="dcterms:W3CDTF">2020-09-22T07:51:46Z</dcterms:modified>
</cp:coreProperties>
</file>